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56" r:id="rId3"/>
    <p:sldId id="257" r:id="rId4"/>
    <p:sldId id="267" r:id="rId5"/>
    <p:sldId id="259" r:id="rId6"/>
    <p:sldId id="260" r:id="rId7"/>
    <p:sldId id="268" r:id="rId8"/>
    <p:sldId id="269" r:id="rId9"/>
    <p:sldId id="270" r:id="rId10"/>
    <p:sldId id="262" r:id="rId11"/>
    <p:sldId id="265" r:id="rId12"/>
    <p:sldId id="266" r:id="rId13"/>
    <p:sldId id="263" r:id="rId14"/>
    <p:sldId id="271" r:id="rId15"/>
  </p:sldIdLst>
  <p:sldSz cx="14630400" cy="8229600"/>
  <p:notesSz cx="8229600" cy="14630400"/>
  <p:embeddedFontLst>
    <p:embeddedFont>
      <p:font typeface="Noto Sans TC" panose="020B0604020202020204" charset="-128"/>
      <p:regular r:id="rId17"/>
    </p:embeddedFont>
    <p:embeddedFont>
      <p:font typeface="Arial Black" panose="020B0A04020102020204" pitchFamily="34" charset="0"/>
      <p:bold r:id="rId18"/>
    </p:embeddedFont>
    <p:embeddedFont>
      <p:font typeface="Sora Medium" panose="020B0604020202020204" charset="0"/>
      <p:regular r:id="rId1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EDE804-EC64-A152-0826-9AE24515F73A}" v="70" dt="2025-04-15T22:37:24.538"/>
    <p1510:client id="{B5690F5D-AEAE-A1DA-5877-627353920EEA}" v="321" dt="2025-04-15T23:02:41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676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09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FAC7-9CE5-9F9E-BC50-B87B7E18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21CFF-E76D-9F80-E211-15B3A0718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E6A4C-4DD1-2FE1-4FA3-A3ECEE42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A397-76E5-7471-BA02-7BB2745FB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16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3AE99-AECC-7251-723E-A1E1AD65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2E9ED-8F82-1B3C-6F86-0624702D6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1A84D-90F1-4A6E-56E4-E21F54CB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F8469-43DF-DF4E-B4A2-075C996F8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C1C8-41D2-AC10-143B-4247AEFE9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20AE4-56CA-AE92-BB92-B1D396B60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FF61E-248F-13B3-A759-20157A036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71B73-C2FD-AB0E-DB70-1DD1AE02AF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7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F056-055A-656A-C488-A9181D49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27721-5C55-3F5D-BC7D-50DF84056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0D2B7-72B1-268C-2D4A-69BAD8979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43BE-F036-A14A-4134-F3618CE61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0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exagonal background with blue neon lights">
            <a:extLst>
              <a:ext uri="{FF2B5EF4-FFF2-40B4-BE49-F238E27FC236}">
                <a16:creationId xmlns:a16="http://schemas.microsoft.com/office/drawing/2014/main" id="{22BD1E55-03A1-06CB-1208-699B8319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95" r="10494"/>
          <a:stretch/>
        </p:blipFill>
        <p:spPr>
          <a:xfrm>
            <a:off x="1" y="10"/>
            <a:ext cx="11603570" cy="8229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50022" y="0"/>
            <a:ext cx="8480374" cy="82296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B4A03-4E2E-31C7-D703-5BE9A9FFBD14}"/>
              </a:ext>
            </a:extLst>
          </p:cNvPr>
          <p:cNvSpPr txBox="1"/>
          <p:nvPr/>
        </p:nvSpPr>
        <p:spPr>
          <a:xfrm>
            <a:off x="9551498" y="438150"/>
            <a:ext cx="4586626" cy="435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MACHINE LEARNING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PARA NEGÓCIOS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26480-B0CC-74F6-3463-51E4BD248389}"/>
              </a:ext>
            </a:extLst>
          </p:cNvPr>
          <p:cNvSpPr txBox="1"/>
          <p:nvPr/>
        </p:nvSpPr>
        <p:spPr>
          <a:xfrm>
            <a:off x="9482203" y="5386189"/>
            <a:ext cx="5069281" cy="265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Arial Black" panose="020B0A04020102020204" pitchFamily="34" charset="0"/>
              </a:rPr>
              <a:t>Fabiana Benites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Arial Black" panose="020B0A04020102020204" pitchFamily="34" charset="0"/>
              </a:rPr>
              <a:t>Giorgio Carlo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Arial Black" panose="020B0A04020102020204" pitchFamily="34" charset="0"/>
              </a:rPr>
              <a:t>Márcia Andrade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Arial Black" panose="020B0A04020102020204" pitchFamily="34" charset="0"/>
              </a:rPr>
              <a:t>Rodrigo Claro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5B790-0A7C-93AF-5975-AA4C5810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" y="-1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131344"/>
            <a:ext cx="11630978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Comparação dos Resultados dos Três Ativos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080986"/>
            <a:ext cx="13193078" cy="2375535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Shape 2"/>
          <p:cNvSpPr/>
          <p:nvPr/>
        </p:nvSpPr>
        <p:spPr>
          <a:xfrm>
            <a:off x="726281" y="4088606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931545" y="4219337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Ativo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70922" y="4219337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Retorno Total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6490" y="4219337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RMSE Treino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42058" y="4219337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RMSE Teste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477625" y="4219337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Tendência Prevista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6281" y="4678680"/>
            <a:ext cx="13177837" cy="590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931545" y="4809411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BBDC4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570922" y="4809411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-41,76%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06490" y="4809411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1,86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42058" y="4809411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1,10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477625" y="4809411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 queda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6281" y="5268754"/>
            <a:ext cx="13177837" cy="5900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Text 15"/>
          <p:cNvSpPr/>
          <p:nvPr/>
        </p:nvSpPr>
        <p:spPr>
          <a:xfrm>
            <a:off x="931545" y="5399484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LREN3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570922" y="5399484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-71,65%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206490" y="5399484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3,51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842058" y="5399484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5,13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477625" y="5399484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Queda acentuada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26281" y="5858828"/>
            <a:ext cx="13177837" cy="5900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Text 21"/>
          <p:cNvSpPr/>
          <p:nvPr/>
        </p:nvSpPr>
        <p:spPr>
          <a:xfrm>
            <a:off x="931545" y="5989558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RAIL3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570922" y="5989558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-34,86%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06490" y="5989558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2,30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842058" y="5989558"/>
            <a:ext cx="221742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2,59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1477625" y="5989558"/>
            <a:ext cx="222123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 alta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8661" y="6687503"/>
            <a:ext cx="13193078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Observa-se que RAIL3 apresentou o "melhor" desempenho relativo com uma queda de -34,86%. As análises de BBDC4 e RAIL3 demonstram resultados mais coerentes e intervalos de confiança razoáveis, enquanto LREN3 evidencia limitações significativas da abordagem linear, com intervalos de confiança que incluem valores negativos.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2EA-685F-A01A-50B3-A5815C5E3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42C5AF6-7547-BD78-E222-BA39CB8D9E55}"/>
              </a:ext>
            </a:extLst>
          </p:cNvPr>
          <p:cNvSpPr/>
          <p:nvPr/>
        </p:nvSpPr>
        <p:spPr>
          <a:xfrm>
            <a:off x="726281" y="3569971"/>
            <a:ext cx="11630978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Comparação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(</a:t>
            </a:r>
            <a:r>
              <a:rPr lang="en-US" sz="40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média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30 </a:t>
            </a:r>
            <a:r>
              <a:rPr lang="en-US" sz="400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dias</a:t>
            </a: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)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D4A4E5D-1ACD-BEDE-FC85-9DC35871DA97}"/>
              </a:ext>
            </a:extLst>
          </p:cNvPr>
          <p:cNvSpPr/>
          <p:nvPr/>
        </p:nvSpPr>
        <p:spPr>
          <a:xfrm>
            <a:off x="718661" y="4080986"/>
            <a:ext cx="13193078" cy="2375535"/>
          </a:xfrm>
          <a:prstGeom prst="roundRect">
            <a:avLst>
              <a:gd name="adj" fmla="val 12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123BDD-81D9-18ED-5DA5-84A32E12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65" y="291806"/>
            <a:ext cx="4543662" cy="30651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7F92CF-8463-FBC8-7887-13EFBEDA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7" y="291806"/>
            <a:ext cx="4591091" cy="30651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FB22BE4-840D-2113-BEF0-6AE3BFA51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081" y="285735"/>
            <a:ext cx="4700741" cy="3071240"/>
          </a:xfrm>
          <a:prstGeom prst="rect">
            <a:avLst/>
          </a:prstGeom>
        </p:spPr>
      </p:pic>
      <p:sp>
        <p:nvSpPr>
          <p:cNvPr id="37" name="Rectangle 1">
            <a:extLst>
              <a:ext uri="{FF2B5EF4-FFF2-40B4-BE49-F238E27FC236}">
                <a16:creationId xmlns:a16="http://schemas.microsoft.com/office/drawing/2014/main" id="{60FEA903-F8B7-6708-5069-58CF6537C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Queda no consumo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por causa dos juros altos.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Endividamento das famílias e empresas</a:t>
            </a:r>
            <a: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805983E-3865-D597-431E-12FA1BC7CA64}"/>
              </a:ext>
            </a:extLst>
          </p:cNvPr>
          <p:cNvSpPr/>
          <p:nvPr/>
        </p:nvSpPr>
        <p:spPr>
          <a:xfrm>
            <a:off x="217178" y="4511842"/>
            <a:ext cx="4499202" cy="30651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Mudanças de governo (fim do mandato Bolsonaro e entrada do governo Lula)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Incertezas no mercado.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Desconfianças sobre o controle fiscal, 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Teto de gastos, reforma tributária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Empresas mais sensíveis a políticas públicas(bancos)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2FF35D7-4446-C831-9C4B-2CA7B4F41E8B}"/>
              </a:ext>
            </a:extLst>
          </p:cNvPr>
          <p:cNvSpPr/>
          <p:nvPr/>
        </p:nvSpPr>
        <p:spPr>
          <a:xfrm>
            <a:off x="5040593" y="4511842"/>
            <a:ext cx="4499202" cy="30651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Queda no consumo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>
                <a:solidFill>
                  <a:schemeClr val="tx1"/>
                </a:solidFill>
              </a:rPr>
              <a:t>Juros altos</a:t>
            </a:r>
            <a:endParaRPr lang="pt-BR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Endividamento das famílias e empresas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Setor varejista perderam valor de mercado 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A91E4E0-35B6-13DC-48C4-CA0FCEE3524C}"/>
              </a:ext>
            </a:extLst>
          </p:cNvPr>
          <p:cNvSpPr/>
          <p:nvPr/>
        </p:nvSpPr>
        <p:spPr>
          <a:xfrm>
            <a:off x="9932055" y="4511841"/>
            <a:ext cx="4499202" cy="306516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Altas taxas de juros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Alta significativa setor de logística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Perfil de compras pela Internet 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9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7BB5E-27D5-F7E3-BD03-D040915FF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16CC489-EC46-F21A-E826-BF78030AFD73}"/>
              </a:ext>
            </a:extLst>
          </p:cNvPr>
          <p:cNvSpPr/>
          <p:nvPr/>
        </p:nvSpPr>
        <p:spPr>
          <a:xfrm>
            <a:off x="977453" y="4675334"/>
            <a:ext cx="11630978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050"/>
              </a:lnSpc>
            </a:pPr>
            <a:r>
              <a:rPr lang="en-US" sz="400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Comparação</a:t>
            </a:r>
            <a:r>
              <a:rPr lang="en-US" sz="400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dos </a:t>
            </a:r>
            <a:r>
              <a:rPr lang="en-US" sz="400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Preços</a:t>
            </a:r>
            <a:r>
              <a:rPr lang="en-US" sz="400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de </a:t>
            </a:r>
            <a:r>
              <a:rPr lang="en-US" sz="400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Fechamento</a:t>
            </a:r>
            <a:endParaRPr lang="en-US" sz="4000">
              <a:latin typeface="Sora Medium"/>
              <a:ea typeface="Calibri" panose="020F0502020204030204"/>
              <a:cs typeface="Sora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AF7925-5145-17A0-E147-03316C9C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23" y="230861"/>
            <a:ext cx="10548461" cy="445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013D37-8CFD-6EBF-CC3F-F32838B95408}"/>
              </a:ext>
            </a:extLst>
          </p:cNvPr>
          <p:cNvSpPr/>
          <p:nvPr/>
        </p:nvSpPr>
        <p:spPr>
          <a:xfrm>
            <a:off x="825867" y="5317081"/>
            <a:ext cx="12392526" cy="278517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Todos seguem o mesmo perfil (proporções diferentes)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Início da análise (alta em no início de 2020)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Queda brusca (pandemia da COVID) 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Afetando vários mercados ao redor do mundo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Mantém-se uma estabilidade de valores baixos durante 2 anos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Nova queda sem mostrar uma nova alta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1"/>
                </a:solidFill>
              </a:rPr>
              <a:t>Queda de mercado é o reflexo de problemas que acontecem ao redor do mundo como: inflação, juros altos, guerras fiscais, instabilidades geradas por guerra, incertezas políticas que causam essa desaceleração de crescimento e várias baixas de mercado. </a:t>
            </a:r>
            <a:endParaRPr lang="pt-BR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50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806" y="1084183"/>
            <a:ext cx="822579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Conclusões e Recomendações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1" y="2161580"/>
            <a:ext cx="2171105" cy="12111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7" y="2732484"/>
            <a:ext cx="295632" cy="369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1141" y="2371725"/>
            <a:ext cx="37735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Aprimoramento de Modelos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321141" y="2826187"/>
            <a:ext cx="676560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Explorar modelos não-lineares como Random Forest ou redes neurais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5163503" y="3389352"/>
            <a:ext cx="8678585" cy="11430"/>
          </a:xfrm>
          <a:prstGeom prst="roundRect">
            <a:avLst>
              <a:gd name="adj" fmla="val 27591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79" y="3425190"/>
            <a:ext cx="4342328" cy="12111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627" y="3845957"/>
            <a:ext cx="295632" cy="369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6753" y="3635335"/>
            <a:ext cx="366772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Inclusão de Novos Features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6406753" y="4089797"/>
            <a:ext cx="646795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Adicionar indicadores técnicos como médias móveis e volatilidade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6249114" y="4652963"/>
            <a:ext cx="7592973" cy="11430"/>
          </a:xfrm>
          <a:prstGeom prst="roundRect">
            <a:avLst>
              <a:gd name="adj" fmla="val 275915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8" y="4688800"/>
            <a:ext cx="6513552" cy="12111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627" y="5109567"/>
            <a:ext cx="295632" cy="3695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2365" y="4898946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Validação Rigorosa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7492365" y="5353407"/>
            <a:ext cx="613433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Implementar validação cruzada e testes em diferentes cenários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35806" y="6136362"/>
            <a:ext cx="13158788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análise demonstrou que, mesmo em um cenário de mercado desafiador com retornos negativos, os ativos de diferentes setores apresentam comportamentos distintos. Para trabalhos futuros, recomenda-se aprofundar as análises dos resíduos, testar alternativas de modelagem e incluir variáveis adicionais que possam reduzir a incerteza e fornecer previsões mais robustas e realistas.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9B4A7E-E1C6-6645-2B11-26BC2083DAC4}"/>
              </a:ext>
            </a:extLst>
          </p:cNvPr>
          <p:cNvSpPr txBox="1"/>
          <p:nvPr/>
        </p:nvSpPr>
        <p:spPr>
          <a:xfrm>
            <a:off x="5650302" y="3403120"/>
            <a:ext cx="3329796" cy="7001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950" dirty="0">
                <a:solidFill>
                  <a:srgbClr val="97B8FF"/>
                </a:solidFill>
                <a:latin typeface="Sora Medium"/>
                <a:cs typeface="Sora Medium"/>
              </a:rPr>
              <a:t>OBRIGADO!</a:t>
            </a:r>
            <a:endParaRPr lang="pt-BR" sz="3950" dirty="0">
              <a:latin typeface="Sora Medium"/>
              <a:cs typeface="So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381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39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Análise de Ativos Financeiros com Regressão Linear e Yahoo Finance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1367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 trabalho aplica um modelo de regressão linear para prever o preço de fechamento ajustado de ativos financeiros com base em dados históricos obtidos via Yahoo Finance. Foram selecionados três ativos da B3 – BBDC4, LREN3 e RAIL3 (Bradesco, Lojas Renner e Rumo Logística) – considerando critérios de alta liquidez, disponibilidade de dados e representatividade de setores distintos.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9478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Seleção dos Ativos e Correlação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489716"/>
            <a:ext cx="481727" cy="4817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87" y="2529840"/>
            <a:ext cx="321112" cy="4014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31581" y="2489716"/>
            <a:ext cx="268712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Critério de Liquidez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31581" y="2952750"/>
            <a:ext cx="3019782" cy="274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Cada papel selecionado (BBDC4, LREN3, RAIL3) apresenta volume médio diário de negociação acima de 1 milhão de ações, garantindo maior liquidez e reduzindo o risco de distorções.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65437" y="2489716"/>
            <a:ext cx="481727" cy="4817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5745" y="2529840"/>
            <a:ext cx="321112" cy="4014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61238" y="2489716"/>
            <a:ext cx="3019782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Disponibilidade de Dados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861238" y="3287316"/>
            <a:ext cx="3019782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 ativos possuem pelo menos 5 anos de histórico disponível no Yahoo Finance, atendendo ao requisito de análise de longo prazo.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35779" y="6148983"/>
            <a:ext cx="481727" cy="4817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087" y="6189107"/>
            <a:ext cx="321112" cy="4014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31581" y="6148983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Setores Diferentes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931581" y="6612017"/>
            <a:ext cx="6949440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BBDC4 (Banco Bradesco) – Setor Financeiro; LREN3 (Lojas Renner) – Setor de Varejo/Consumo; RAIL3 (Rumo) – Setor de Logística/Infraestrutura.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152" y="331151"/>
            <a:ext cx="6194227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Correlação Entre os Ativos</a:t>
            </a:r>
            <a:endParaRPr lang="en-US" sz="3600"/>
          </a:p>
        </p:txBody>
      </p:sp>
      <p:sp>
        <p:nvSpPr>
          <p:cNvPr id="4" name="Text 1"/>
          <p:cNvSpPr/>
          <p:nvPr/>
        </p:nvSpPr>
        <p:spPr>
          <a:xfrm>
            <a:off x="4559618" y="5169575"/>
            <a:ext cx="3090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/>
          </a:p>
        </p:txBody>
      </p:sp>
      <p:sp>
        <p:nvSpPr>
          <p:cNvPr id="6" name="Text 2"/>
          <p:cNvSpPr/>
          <p:nvPr/>
        </p:nvSpPr>
        <p:spPr>
          <a:xfrm>
            <a:off x="7160538" y="3667958"/>
            <a:ext cx="3090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/>
          </a:p>
        </p:txBody>
      </p:sp>
      <p:sp>
        <p:nvSpPr>
          <p:cNvPr id="8" name="Text 3"/>
          <p:cNvSpPr/>
          <p:nvPr/>
        </p:nvSpPr>
        <p:spPr>
          <a:xfrm>
            <a:off x="9761339" y="5169575"/>
            <a:ext cx="3090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2400"/>
          </a:p>
        </p:txBody>
      </p:sp>
      <p:sp>
        <p:nvSpPr>
          <p:cNvPr id="9" name="Text 4"/>
          <p:cNvSpPr/>
          <p:nvPr/>
        </p:nvSpPr>
        <p:spPr>
          <a:xfrm>
            <a:off x="899945" y="7346572"/>
            <a:ext cx="11847101" cy="879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matriz de correlação indica valores positivos e moderados entre as ações (0,35 a 0,47). Isso sugere que, apesar de compartilharem influências econômicas, cada ação possui dinâmicas setoriais distintas, proporcionando algum nível de diversificação ao serem combinadas em um portfólio.</a:t>
            </a:r>
            <a:endParaRPr lang="en-US" sz="1400"/>
          </a:p>
        </p:txBody>
      </p:sp>
      <p:sp>
        <p:nvSpPr>
          <p:cNvPr id="10" name="Text 5"/>
          <p:cNvSpPr/>
          <p:nvPr/>
        </p:nvSpPr>
        <p:spPr>
          <a:xfrm>
            <a:off x="1284075" y="1746728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BBDC4 e LREN3</a:t>
            </a:r>
            <a:endParaRPr lang="en-US" sz="1800"/>
          </a:p>
        </p:txBody>
      </p:sp>
      <p:sp>
        <p:nvSpPr>
          <p:cNvPr id="11" name="Text 6"/>
          <p:cNvSpPr/>
          <p:nvPr/>
        </p:nvSpPr>
        <p:spPr>
          <a:xfrm>
            <a:off x="296095" y="2142730"/>
            <a:ext cx="4266128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Correlação moderada positiva entre o banco e o varejo, indicando alguma influência comum de fatores macroeconômicos.</a:t>
            </a:r>
            <a:endParaRPr lang="en-US" sz="1400"/>
          </a:p>
        </p:txBody>
      </p:sp>
      <p:sp>
        <p:nvSpPr>
          <p:cNvPr id="12" name="Text 7"/>
          <p:cNvSpPr/>
          <p:nvPr/>
        </p:nvSpPr>
        <p:spPr>
          <a:xfrm>
            <a:off x="6014782" y="993913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BBDC4 e RAIL3</a:t>
            </a:r>
            <a:endParaRPr lang="en-US" sz="1800"/>
          </a:p>
        </p:txBody>
      </p:sp>
      <p:sp>
        <p:nvSpPr>
          <p:cNvPr id="13" name="Text 8"/>
          <p:cNvSpPr/>
          <p:nvPr/>
        </p:nvSpPr>
        <p:spPr>
          <a:xfrm>
            <a:off x="5026800" y="1389915"/>
            <a:ext cx="4266128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Correlação positiva entre o setor financeiro e logística, mas com dinâmicas setoriais distintas.</a:t>
            </a:r>
            <a:endParaRPr lang="en-US" sz="1400"/>
          </a:p>
        </p:txBody>
      </p:sp>
      <p:sp>
        <p:nvSpPr>
          <p:cNvPr id="14" name="Text 9"/>
          <p:cNvSpPr/>
          <p:nvPr/>
        </p:nvSpPr>
        <p:spPr>
          <a:xfrm>
            <a:off x="10728234" y="1694969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LREN3 e RAIL3</a:t>
            </a:r>
            <a:endParaRPr lang="en-US" sz="1800"/>
          </a:p>
        </p:txBody>
      </p:sp>
      <p:sp>
        <p:nvSpPr>
          <p:cNvPr id="15" name="Text 10"/>
          <p:cNvSpPr/>
          <p:nvPr/>
        </p:nvSpPr>
        <p:spPr>
          <a:xfrm>
            <a:off x="9740254" y="2090971"/>
            <a:ext cx="4266128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Correlação entre varejo e logística, demonstrando que, apesar de setores diferentes, compartilham algumas influências econômicas.</a:t>
            </a:r>
            <a:endParaRPr lang="en-US" sz="14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24577FD-0EC0-5AC5-335F-7DC586793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13" y="2712074"/>
            <a:ext cx="5558401" cy="4640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449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36600" y="511493"/>
            <a:ext cx="784359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Metodologia e Processamento de Dados</a:t>
            </a:r>
            <a:endParaRPr lang="en-US" sz="3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00" y="1951196"/>
            <a:ext cx="928807" cy="1367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44013" y="2136934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Coleta de Dados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344013" y="2538532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Download via yfinance para os ativos BBDC4, LREN3 e RAIL3, no período de 01/01/2020 até a data atual.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600" y="3318629"/>
            <a:ext cx="928807" cy="13674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44013" y="3504367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Limpeza dos Dados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344013" y="3905964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Remoção de dados duplicados e tratamento de dados faltantes para garantir a qualidade da análise.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600" y="4686062"/>
            <a:ext cx="928807" cy="16646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44013" y="4871799"/>
            <a:ext cx="254186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Cálculo dos Retornos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344013" y="5273397"/>
            <a:ext cx="663618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Retorno Diário: Calculado por meio da variação percentual do preço de fechamento. Retorno Acumulado: Obtido aplicando o produto acumulado dos retornos diários.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600" y="6350675"/>
            <a:ext cx="928807" cy="13674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44013" y="6536412"/>
            <a:ext cx="2322195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Visualizações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344013" y="6938010"/>
            <a:ext cx="663618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Geração de gráficos comparativos, histogramas para análise da distribuição dos retornos diários e dos preços de fechamento.</a:t>
            </a:r>
            <a:endParaRPr lang="en-US" sz="14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E6B125-618B-7F1A-05ED-F435A695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" y="1448004"/>
            <a:ext cx="5472976" cy="547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903684"/>
            <a:ext cx="7453312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Modelo de Regressão Linear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6519" y="1967508"/>
            <a:ext cx="2196108" cy="119622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43" y="2383155"/>
            <a:ext cx="291941" cy="3649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0153" y="2175034"/>
            <a:ext cx="306431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Definição das Variáveis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130153" y="2624018"/>
            <a:ext cx="965954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Variável Alvo (y): Preço de fechamento. Variável Explicativa (X): Data convertida para formato ordinal.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26331" y="3154204"/>
            <a:ext cx="10773847" cy="11430"/>
          </a:xfrm>
          <a:prstGeom prst="roundRect">
            <a:avLst>
              <a:gd name="adj" fmla="val 27244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726519" y="3267432"/>
            <a:ext cx="4392335" cy="152840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657" y="3849172"/>
            <a:ext cx="291941" cy="3649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26380" y="347495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Divisão dos Dados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5326380" y="3923943"/>
            <a:ext cx="836997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Treino: Dados anteriores a 180 dias antes do último registro. Teste: Últimos 6 meses, para validação.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222558" y="4786313"/>
            <a:ext cx="8577620" cy="11430"/>
          </a:xfrm>
          <a:prstGeom prst="roundRect">
            <a:avLst>
              <a:gd name="adj" fmla="val 27244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9"/>
          <p:cNvSpPr/>
          <p:nvPr/>
        </p:nvSpPr>
        <p:spPr>
          <a:xfrm>
            <a:off x="726519" y="4899541"/>
            <a:ext cx="6588681" cy="1528405"/>
          </a:xfrm>
          <a:prstGeom prst="roundRect">
            <a:avLst>
              <a:gd name="adj" fmla="val 20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889" y="5481280"/>
            <a:ext cx="291941" cy="36492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22726" y="5107067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Treinamento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522726" y="5556052"/>
            <a:ext cx="617362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Aplicação do LinearRegression() do scikit-learn para ajustar o modelo com os dados de treino.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26519" y="6661428"/>
            <a:ext cx="131773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 modelo de regressão linear assume uma relação linear entre a variável preditora (tempo) e o preço do ativo. Embora não capture dinâmicas complexas como sazonalidades ou efeitos de volatilidade, é útil para análises de tendência de longo prazo.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7001" y="229036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Resultados do Modelo BBDC4</a:t>
            </a:r>
            <a:endParaRPr lang="en-US" sz="395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C80EACA-56BA-6F33-280F-A1981303D074}"/>
              </a:ext>
            </a:extLst>
          </p:cNvPr>
          <p:cNvGrpSpPr/>
          <p:nvPr/>
        </p:nvGrpSpPr>
        <p:grpSpPr>
          <a:xfrm>
            <a:off x="430689" y="1209584"/>
            <a:ext cx="3760470" cy="1755896"/>
            <a:chOff x="430689" y="1209584"/>
            <a:chExt cx="3760470" cy="1755896"/>
          </a:xfrm>
        </p:grpSpPr>
        <p:sp>
          <p:nvSpPr>
            <p:cNvPr id="5" name="Shape 2"/>
            <p:cNvSpPr/>
            <p:nvPr/>
          </p:nvSpPr>
          <p:spPr>
            <a:xfrm>
              <a:off x="430689" y="1209584"/>
              <a:ext cx="3760470" cy="1754151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 3"/>
            <p:cNvSpPr/>
            <p:nvPr/>
          </p:nvSpPr>
          <p:spPr>
            <a:xfrm>
              <a:off x="633571" y="129254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Treino</a:t>
              </a:r>
              <a:endParaRPr lang="en-US" sz="1950"/>
            </a:p>
          </p:txBody>
        </p:sp>
        <p:sp>
          <p:nvSpPr>
            <p:cNvPr id="7" name="Text 4"/>
            <p:cNvSpPr/>
            <p:nvPr/>
          </p:nvSpPr>
          <p:spPr>
            <a:xfrm>
              <a:off x="633571" y="1731172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1.86                      R²: 0.17</a:t>
              </a:r>
              <a:endParaRPr lang="en-US" sz="15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633571" y="2177418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MAE: 1.52</a:t>
              </a:r>
              <a:endParaRPr lang="en-US" sz="1550"/>
            </a:p>
          </p:txBody>
        </p:sp>
        <p:sp>
          <p:nvSpPr>
            <p:cNvPr id="9" name="Text 6"/>
            <p:cNvSpPr/>
            <p:nvPr/>
          </p:nvSpPr>
          <p:spPr>
            <a:xfrm>
              <a:off x="633571" y="2606412"/>
              <a:ext cx="3371957" cy="359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Erro Padrão dos Resíduos: 1.86</a:t>
              </a:r>
              <a:endParaRPr lang="en-US" sz="155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EFFB429-2560-5D4B-F67F-C5B58BAF9A6A}"/>
              </a:ext>
            </a:extLst>
          </p:cNvPr>
          <p:cNvGrpSpPr/>
          <p:nvPr/>
        </p:nvGrpSpPr>
        <p:grpSpPr>
          <a:xfrm>
            <a:off x="4483982" y="1194594"/>
            <a:ext cx="3760470" cy="1589258"/>
            <a:chOff x="4483982" y="1194594"/>
            <a:chExt cx="3760470" cy="1589258"/>
          </a:xfrm>
        </p:grpSpPr>
        <p:sp>
          <p:nvSpPr>
            <p:cNvPr id="10" name="Shape 7"/>
            <p:cNvSpPr/>
            <p:nvPr/>
          </p:nvSpPr>
          <p:spPr>
            <a:xfrm>
              <a:off x="4483982" y="1194594"/>
              <a:ext cx="3760470" cy="1589258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8"/>
            <p:cNvSpPr/>
            <p:nvPr/>
          </p:nvSpPr>
          <p:spPr>
            <a:xfrm>
              <a:off x="4686865" y="1397476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Teste</a:t>
              </a:r>
              <a:endParaRPr lang="en-US" sz="1950"/>
            </a:p>
          </p:txBody>
        </p:sp>
        <p:sp>
          <p:nvSpPr>
            <p:cNvPr id="12" name="Text 9"/>
            <p:cNvSpPr/>
            <p:nvPr/>
          </p:nvSpPr>
          <p:spPr>
            <a:xfrm>
              <a:off x="4686865" y="1836103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1.07                     R²: -0.27</a:t>
              </a:r>
              <a:endParaRPr lang="en-US" sz="15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4686865" y="2282349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MAE: 0.91</a:t>
              </a:r>
              <a:endParaRPr lang="en-US" sz="155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A5BA467-D77C-D3D7-82E0-1881CA9F6372}"/>
              </a:ext>
            </a:extLst>
          </p:cNvPr>
          <p:cNvGrpSpPr/>
          <p:nvPr/>
        </p:nvGrpSpPr>
        <p:grpSpPr>
          <a:xfrm>
            <a:off x="8503490" y="1190441"/>
            <a:ext cx="7589951" cy="1615202"/>
            <a:chOff x="8503490" y="1190441"/>
            <a:chExt cx="7589951" cy="1615202"/>
          </a:xfrm>
        </p:grpSpPr>
        <p:sp>
          <p:nvSpPr>
            <p:cNvPr id="14" name="Shape 11"/>
            <p:cNvSpPr/>
            <p:nvPr/>
          </p:nvSpPr>
          <p:spPr>
            <a:xfrm>
              <a:off x="8503490" y="1190441"/>
              <a:ext cx="5347811" cy="1615202"/>
            </a:xfrm>
            <a:prstGeom prst="roundRect">
              <a:avLst>
                <a:gd name="adj" fmla="val 1884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 12"/>
            <p:cNvSpPr/>
            <p:nvPr/>
          </p:nvSpPr>
          <p:spPr>
            <a:xfrm>
              <a:off x="8775383" y="139332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Previsões Futuras</a:t>
              </a:r>
              <a:endParaRPr lang="en-US" sz="1950"/>
            </a:p>
          </p:txBody>
        </p:sp>
        <p:sp>
          <p:nvSpPr>
            <p:cNvPr id="16" name="Text 13"/>
            <p:cNvSpPr/>
            <p:nvPr/>
          </p:nvSpPr>
          <p:spPr>
            <a:xfrm>
              <a:off x="8775383" y="1900962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Maio/2025: R$ 12.46 (Intervalo: R$ 8.80 - R$ 16.12)</a:t>
              </a:r>
              <a:endParaRPr lang="en-US" sz="1550"/>
            </a:p>
          </p:txBody>
        </p:sp>
        <p:sp>
          <p:nvSpPr>
            <p:cNvPr id="17" name="Text 14"/>
            <p:cNvSpPr/>
            <p:nvPr/>
          </p:nvSpPr>
          <p:spPr>
            <a:xfrm>
              <a:off x="8775383" y="2278197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Outubro/2025: R$ 12.21 (Intervalo: R$ 8.54 - R$ 15.87)</a:t>
              </a:r>
              <a:endParaRPr lang="en-US" sz="1550"/>
            </a:p>
          </p:txBody>
        </p:sp>
      </p:grpSp>
      <p:pic>
        <p:nvPicPr>
          <p:cNvPr id="20" name="Imagem 19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76496E00-D4FC-DF14-9891-3D4C799F2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72" y="3185810"/>
            <a:ext cx="12703799" cy="4612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766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89A3-A1ED-9792-75F7-7BD53E29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18D811FF-0DAB-37F0-2411-B5DD1CE51E75}"/>
              </a:ext>
            </a:extLst>
          </p:cNvPr>
          <p:cNvSpPr/>
          <p:nvPr/>
        </p:nvSpPr>
        <p:spPr>
          <a:xfrm>
            <a:off x="137001" y="229036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Resultados</a:t>
            </a:r>
            <a:r>
              <a:rPr lang="en-US" sz="395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do </a:t>
            </a:r>
            <a:r>
              <a:rPr lang="en-US" sz="3950" dirty="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Modelo</a:t>
            </a:r>
            <a:r>
              <a:rPr lang="en-US" sz="395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LREN3</a:t>
            </a:r>
            <a:endParaRPr lang="en-US" sz="395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8B3F20C-BA55-6F61-D1C6-365740FA33EC}"/>
              </a:ext>
            </a:extLst>
          </p:cNvPr>
          <p:cNvGrpSpPr/>
          <p:nvPr/>
        </p:nvGrpSpPr>
        <p:grpSpPr>
          <a:xfrm>
            <a:off x="430689" y="1209584"/>
            <a:ext cx="3760470" cy="1755896"/>
            <a:chOff x="430689" y="1209584"/>
            <a:chExt cx="3760470" cy="1755896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4231AD03-37B4-2087-8890-2611225979F4}"/>
                </a:ext>
              </a:extLst>
            </p:cNvPr>
            <p:cNvSpPr/>
            <p:nvPr/>
          </p:nvSpPr>
          <p:spPr>
            <a:xfrm>
              <a:off x="430689" y="1209584"/>
              <a:ext cx="3760470" cy="1754151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3771FFC4-CB6B-F454-CA94-C2C52CE021B5}"/>
                </a:ext>
              </a:extLst>
            </p:cNvPr>
            <p:cNvSpPr/>
            <p:nvPr/>
          </p:nvSpPr>
          <p:spPr>
            <a:xfrm>
              <a:off x="633571" y="129254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Treino</a:t>
              </a:r>
              <a:endParaRPr lang="en-US" sz="195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49BCDA00-92DB-1058-0108-C21907AC53B8}"/>
                </a:ext>
              </a:extLst>
            </p:cNvPr>
            <p:cNvSpPr/>
            <p:nvPr/>
          </p:nvSpPr>
          <p:spPr>
            <a:xfrm>
              <a:off x="633571" y="1731172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3.46                     R²: 0.83</a:t>
              </a:r>
              <a:endParaRPr lang="en-US" sz="155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324D934C-76D4-337C-ABA2-AA0C5FCBD149}"/>
                </a:ext>
              </a:extLst>
            </p:cNvPr>
            <p:cNvSpPr/>
            <p:nvPr/>
          </p:nvSpPr>
          <p:spPr>
            <a:xfrm>
              <a:off x="633571" y="2177418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MAE: 2.66</a:t>
              </a:r>
              <a:endParaRPr lang="en-US" sz="1550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2C250062-3ACC-A8EA-E7F9-7EAF7416A8A3}"/>
                </a:ext>
              </a:extLst>
            </p:cNvPr>
            <p:cNvSpPr/>
            <p:nvPr/>
          </p:nvSpPr>
          <p:spPr>
            <a:xfrm>
              <a:off x="633571" y="2606412"/>
              <a:ext cx="3371957" cy="359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Erro 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Padrão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dos 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Resíduos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: 3.51</a:t>
              </a:r>
              <a:endParaRPr lang="en-US" sz="1550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C496A37-4C2A-2A37-DD29-F1A02A2A0774}"/>
              </a:ext>
            </a:extLst>
          </p:cNvPr>
          <p:cNvGrpSpPr/>
          <p:nvPr/>
        </p:nvGrpSpPr>
        <p:grpSpPr>
          <a:xfrm>
            <a:off x="4483982" y="1194594"/>
            <a:ext cx="3760470" cy="1589258"/>
            <a:chOff x="4483982" y="1194594"/>
            <a:chExt cx="3760470" cy="1589258"/>
          </a:xfrm>
        </p:grpSpPr>
        <p:sp>
          <p:nvSpPr>
            <p:cNvPr id="10" name="Shape 7">
              <a:extLst>
                <a:ext uri="{FF2B5EF4-FFF2-40B4-BE49-F238E27FC236}">
                  <a16:creationId xmlns:a16="http://schemas.microsoft.com/office/drawing/2014/main" id="{FF254022-9A3B-8CF1-31FC-60A3FF178DE4}"/>
                </a:ext>
              </a:extLst>
            </p:cNvPr>
            <p:cNvSpPr/>
            <p:nvPr/>
          </p:nvSpPr>
          <p:spPr>
            <a:xfrm>
              <a:off x="4483982" y="1194594"/>
              <a:ext cx="3760470" cy="1589258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9215C3E9-CBE7-F29B-B8CC-092AB9CAF301}"/>
                </a:ext>
              </a:extLst>
            </p:cNvPr>
            <p:cNvSpPr/>
            <p:nvPr/>
          </p:nvSpPr>
          <p:spPr>
            <a:xfrm>
              <a:off x="4686865" y="1397476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Teste</a:t>
              </a:r>
              <a:endParaRPr lang="en-US" sz="1950"/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2A940D74-E4BD-ED01-7B81-8F587402BA5F}"/>
                </a:ext>
              </a:extLst>
            </p:cNvPr>
            <p:cNvSpPr/>
            <p:nvPr/>
          </p:nvSpPr>
          <p:spPr>
            <a:xfrm>
              <a:off x="4686865" y="1836103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5.01                     R²: -10.51</a:t>
              </a:r>
              <a:endParaRPr lang="en-US" sz="1550" dirty="0"/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0B91D4E9-AFA5-6CC3-DE4A-8A3ED6A40A51}"/>
                </a:ext>
              </a:extLst>
            </p:cNvPr>
            <p:cNvSpPr/>
            <p:nvPr/>
          </p:nvSpPr>
          <p:spPr>
            <a:xfrm>
              <a:off x="4686865" y="2282349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MAE: 4.91</a:t>
              </a:r>
              <a:endParaRPr lang="en-US" sz="155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5A7C7E3-CB89-DE82-9147-FA87C49170B9}"/>
              </a:ext>
            </a:extLst>
          </p:cNvPr>
          <p:cNvGrpSpPr/>
          <p:nvPr/>
        </p:nvGrpSpPr>
        <p:grpSpPr>
          <a:xfrm>
            <a:off x="8503490" y="1190441"/>
            <a:ext cx="7589951" cy="1615202"/>
            <a:chOff x="8503490" y="1190441"/>
            <a:chExt cx="7589951" cy="1615202"/>
          </a:xfrm>
        </p:grpSpPr>
        <p:sp>
          <p:nvSpPr>
            <p:cNvPr id="14" name="Shape 11">
              <a:extLst>
                <a:ext uri="{FF2B5EF4-FFF2-40B4-BE49-F238E27FC236}">
                  <a16:creationId xmlns:a16="http://schemas.microsoft.com/office/drawing/2014/main" id="{D13B9977-7FE8-F658-683F-AD6750258923}"/>
                </a:ext>
              </a:extLst>
            </p:cNvPr>
            <p:cNvSpPr/>
            <p:nvPr/>
          </p:nvSpPr>
          <p:spPr>
            <a:xfrm>
              <a:off x="8503490" y="1190441"/>
              <a:ext cx="5347811" cy="1615202"/>
            </a:xfrm>
            <a:prstGeom prst="roundRect">
              <a:avLst>
                <a:gd name="adj" fmla="val 1884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116A9208-3E27-F01C-7281-3C80C26A1C04}"/>
                </a:ext>
              </a:extLst>
            </p:cNvPr>
            <p:cNvSpPr/>
            <p:nvPr/>
          </p:nvSpPr>
          <p:spPr>
            <a:xfrm>
              <a:off x="8775383" y="139332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Previsões Futuras</a:t>
              </a:r>
              <a:endParaRPr lang="en-US" sz="1950"/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BBBB232F-EA7C-FAAF-EA05-6196B2BD1DD7}"/>
                </a:ext>
              </a:extLst>
            </p:cNvPr>
            <p:cNvSpPr/>
            <p:nvPr/>
          </p:nvSpPr>
          <p:spPr>
            <a:xfrm>
              <a:off x="8775383" y="1900962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Maio/2025: R$ 6.54 (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Intervalo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: R$ 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-0.36 - R$ 13.44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)</a:t>
              </a:r>
              <a:endParaRPr lang="en-US" sz="1550" dirty="0">
                <a:latin typeface="Noto Sans TC"/>
                <a:ea typeface="Noto Sans TC"/>
              </a:endParaRPr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F895EFE3-52AA-6C66-9785-753B1FD1E322}"/>
                </a:ext>
              </a:extLst>
            </p:cNvPr>
            <p:cNvSpPr/>
            <p:nvPr/>
          </p:nvSpPr>
          <p:spPr>
            <a:xfrm>
              <a:off x="8775383" y="2278197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Outubro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/2025: R$ 4.24 (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Intervalo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: R$ -2.67 - R$ 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11.14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)</a:t>
              </a:r>
              <a:endParaRPr lang="en-US" sz="1550" dirty="0">
                <a:latin typeface="Noto Sans TC"/>
                <a:ea typeface="Noto Sans TC"/>
              </a:endParaRPr>
            </a:p>
          </p:txBody>
        </p:sp>
      </p:grpSp>
      <p:pic>
        <p:nvPicPr>
          <p:cNvPr id="21" name="Imagem 20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6D390552-0433-A7FF-0ECF-D24C22AE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7" y="3174166"/>
            <a:ext cx="12308302" cy="44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E909-AE76-12DD-5B6B-E19D40F7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2D286441-60B3-FBBA-1220-C56576810FC3}"/>
              </a:ext>
            </a:extLst>
          </p:cNvPr>
          <p:cNvSpPr/>
          <p:nvPr/>
        </p:nvSpPr>
        <p:spPr>
          <a:xfrm>
            <a:off x="137001" y="229036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Resultados</a:t>
            </a:r>
            <a:r>
              <a:rPr lang="en-US" sz="395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do </a:t>
            </a:r>
            <a:r>
              <a:rPr lang="en-US" sz="3950" dirty="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Modelo</a:t>
            </a:r>
            <a:r>
              <a:rPr lang="en-US" sz="3950" dirty="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RAIL3</a:t>
            </a:r>
            <a:endParaRPr lang="en-US" sz="3950" dirty="0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2054002-D0E6-735C-CADE-745A49657277}"/>
              </a:ext>
            </a:extLst>
          </p:cNvPr>
          <p:cNvGrpSpPr/>
          <p:nvPr/>
        </p:nvGrpSpPr>
        <p:grpSpPr>
          <a:xfrm>
            <a:off x="430689" y="1209584"/>
            <a:ext cx="3760470" cy="1755896"/>
            <a:chOff x="430689" y="1209584"/>
            <a:chExt cx="3760470" cy="1755896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202255B3-D77F-4E7E-10F0-8AD791CEF1CE}"/>
                </a:ext>
              </a:extLst>
            </p:cNvPr>
            <p:cNvSpPr/>
            <p:nvPr/>
          </p:nvSpPr>
          <p:spPr>
            <a:xfrm>
              <a:off x="430689" y="1209584"/>
              <a:ext cx="3760470" cy="1754151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3B50D873-3AB7-C8A7-F531-735F573C321A}"/>
                </a:ext>
              </a:extLst>
            </p:cNvPr>
            <p:cNvSpPr/>
            <p:nvPr/>
          </p:nvSpPr>
          <p:spPr>
            <a:xfrm>
              <a:off x="633571" y="129254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Treino</a:t>
              </a:r>
              <a:endParaRPr lang="en-US" sz="195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C737889B-40BA-C7A2-8235-A3E301CA7ED0}"/>
                </a:ext>
              </a:extLst>
            </p:cNvPr>
            <p:cNvSpPr/>
            <p:nvPr/>
          </p:nvSpPr>
          <p:spPr>
            <a:xfrm>
              <a:off x="633571" y="1731172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2.29                      R²: 0.03</a:t>
              </a:r>
              <a:endParaRPr lang="en-US" sz="155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22E28774-DFAC-93DA-3B28-318610C35523}"/>
                </a:ext>
              </a:extLst>
            </p:cNvPr>
            <p:cNvSpPr/>
            <p:nvPr/>
          </p:nvSpPr>
          <p:spPr>
            <a:xfrm>
              <a:off x="633571" y="2177418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MAE: 1.89</a:t>
              </a:r>
              <a:endParaRPr lang="en-US" sz="1550" dirty="0"/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C05CA368-088B-89EE-E710-075F418CBBA6}"/>
                </a:ext>
              </a:extLst>
            </p:cNvPr>
            <p:cNvSpPr/>
            <p:nvPr/>
          </p:nvSpPr>
          <p:spPr>
            <a:xfrm>
              <a:off x="633571" y="2606412"/>
              <a:ext cx="3371957" cy="3590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Erro 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Padrão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dos 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Resíduos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: 2.30</a:t>
              </a:r>
              <a:endParaRPr lang="en-US" sz="1550" dirty="0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6B0BD33-3540-DF27-005C-F1BB9D0E5D95}"/>
              </a:ext>
            </a:extLst>
          </p:cNvPr>
          <p:cNvGrpSpPr/>
          <p:nvPr/>
        </p:nvGrpSpPr>
        <p:grpSpPr>
          <a:xfrm>
            <a:off x="4483982" y="1194594"/>
            <a:ext cx="3760470" cy="1589258"/>
            <a:chOff x="4483982" y="1194594"/>
            <a:chExt cx="3760470" cy="1589258"/>
          </a:xfrm>
        </p:grpSpPr>
        <p:sp>
          <p:nvSpPr>
            <p:cNvPr id="10" name="Shape 7">
              <a:extLst>
                <a:ext uri="{FF2B5EF4-FFF2-40B4-BE49-F238E27FC236}">
                  <a16:creationId xmlns:a16="http://schemas.microsoft.com/office/drawing/2014/main" id="{9F269073-B967-12C1-FEB3-274BD184B380}"/>
                </a:ext>
              </a:extLst>
            </p:cNvPr>
            <p:cNvSpPr/>
            <p:nvPr/>
          </p:nvSpPr>
          <p:spPr>
            <a:xfrm>
              <a:off x="4483982" y="1194594"/>
              <a:ext cx="3760470" cy="1589258"/>
            </a:xfrm>
            <a:prstGeom prst="roundRect">
              <a:avLst>
                <a:gd name="adj" fmla="val 1476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9D2D0B7A-A1ED-DBC0-54E0-96C7A1F12C30}"/>
                </a:ext>
              </a:extLst>
            </p:cNvPr>
            <p:cNvSpPr/>
            <p:nvPr/>
          </p:nvSpPr>
          <p:spPr>
            <a:xfrm>
              <a:off x="4686865" y="1397476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Métricas de Teste</a:t>
              </a:r>
              <a:endParaRPr lang="en-US" sz="1950"/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BAF2ADB9-CB2B-1FA1-F79B-B318A12DC25B}"/>
                </a:ext>
              </a:extLst>
            </p:cNvPr>
            <p:cNvSpPr/>
            <p:nvPr/>
          </p:nvSpPr>
          <p:spPr>
            <a:xfrm>
              <a:off x="4686865" y="1836103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RMSE: 2.59                     R²: -4.46</a:t>
              </a:r>
              <a:endParaRPr lang="en-US" sz="1550" dirty="0"/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1B633C25-099E-0A0C-74BB-468D609C050B}"/>
                </a:ext>
              </a:extLst>
            </p:cNvPr>
            <p:cNvSpPr/>
            <p:nvPr/>
          </p:nvSpPr>
          <p:spPr>
            <a:xfrm>
              <a:off x="4686865" y="2282349"/>
              <a:ext cx="3354705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MAE: 2.33</a:t>
              </a:r>
              <a:endParaRPr lang="en-US" sz="1550" dirty="0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A7ACB9D-AB4A-9F35-33FF-E2778DBCAE89}"/>
              </a:ext>
            </a:extLst>
          </p:cNvPr>
          <p:cNvGrpSpPr/>
          <p:nvPr/>
        </p:nvGrpSpPr>
        <p:grpSpPr>
          <a:xfrm>
            <a:off x="8503490" y="1190441"/>
            <a:ext cx="7589951" cy="1615202"/>
            <a:chOff x="8503490" y="1190441"/>
            <a:chExt cx="7589951" cy="1615202"/>
          </a:xfrm>
        </p:grpSpPr>
        <p:sp>
          <p:nvSpPr>
            <p:cNvPr id="14" name="Shape 11">
              <a:extLst>
                <a:ext uri="{FF2B5EF4-FFF2-40B4-BE49-F238E27FC236}">
                  <a16:creationId xmlns:a16="http://schemas.microsoft.com/office/drawing/2014/main" id="{DE38EE3E-2A6C-2D35-2B04-96A5DE7AFB59}"/>
                </a:ext>
              </a:extLst>
            </p:cNvPr>
            <p:cNvSpPr/>
            <p:nvPr/>
          </p:nvSpPr>
          <p:spPr>
            <a:xfrm>
              <a:off x="8503490" y="1190441"/>
              <a:ext cx="5347811" cy="1615202"/>
            </a:xfrm>
            <a:prstGeom prst="roundRect">
              <a:avLst>
                <a:gd name="adj" fmla="val 1884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10A73445-1E1E-3446-DDC7-4BEF1AEA2448}"/>
                </a:ext>
              </a:extLst>
            </p:cNvPr>
            <p:cNvSpPr/>
            <p:nvPr/>
          </p:nvSpPr>
          <p:spPr>
            <a:xfrm>
              <a:off x="8775383" y="1393325"/>
              <a:ext cx="2536269" cy="3169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Previsões Futuras</a:t>
              </a:r>
              <a:endParaRPr lang="en-US" sz="1950"/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20F2D399-621C-5D46-44AA-0000211E3E26}"/>
                </a:ext>
              </a:extLst>
            </p:cNvPr>
            <p:cNvSpPr/>
            <p:nvPr/>
          </p:nvSpPr>
          <p:spPr>
            <a:xfrm>
              <a:off x="8775383" y="1900962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Maio/2025: R$ 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20.86 (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Intervalo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: R$ 16.35 - R$ 25.37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)</a:t>
              </a:r>
              <a:endParaRPr lang="en-US" sz="1550" dirty="0">
                <a:latin typeface="Noto Sans TC"/>
                <a:ea typeface="Noto Sans TC"/>
              </a:endParaRPr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F671CA77-88D9-80E8-1933-5D7A3685AD91}"/>
                </a:ext>
              </a:extLst>
            </p:cNvPr>
            <p:cNvSpPr/>
            <p:nvPr/>
          </p:nvSpPr>
          <p:spPr>
            <a:xfrm>
              <a:off x="8775383" y="2278197"/>
              <a:ext cx="7318058" cy="3245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550"/>
                </a:lnSpc>
              </a:pP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Outubro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/2025: R$ 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20.97 (</a:t>
              </a:r>
              <a:r>
                <a:rPr lang="en-US" sz="1550" dirty="0" err="1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Intervalo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Arial"/>
                </a:rPr>
                <a:t>: R$ 16.46 - R$ 25.49</a:t>
              </a:r>
              <a:r>
                <a:rPr lang="en-US" sz="155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)</a:t>
              </a:r>
              <a:endParaRPr lang="en-US" sz="1550" dirty="0"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1" name="Imagem 20" descr="Interface gráfica do usuário, 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82946647-F89A-6D30-ED4B-A0AEEB07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66" y="3238131"/>
            <a:ext cx="11845589" cy="44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1009</Words>
  <Application>Microsoft Office PowerPoint</Application>
  <PresentationFormat>Personalizar</PresentationFormat>
  <Paragraphs>118</Paragraphs>
  <Slides>14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MARCIA SOUZA DE ANDRADE</cp:lastModifiedBy>
  <cp:revision>268</cp:revision>
  <dcterms:created xsi:type="dcterms:W3CDTF">2025-04-14T18:21:26Z</dcterms:created>
  <dcterms:modified xsi:type="dcterms:W3CDTF">2025-04-15T23:03:06Z</dcterms:modified>
</cp:coreProperties>
</file>